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249CE8-D351-4AE0-A9DE-E4D67F798669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0E20A8F-2CF8-44CF-9C22-930AE65B94AD}">
      <dgm:prSet/>
      <dgm:spPr/>
      <dgm:t>
        <a:bodyPr/>
        <a:lstStyle/>
        <a:p>
          <a:pPr>
            <a:defRPr cap="all"/>
          </a:pPr>
          <a:r>
            <a:rPr lang="en-US"/>
            <a:t>Fire Hazards</a:t>
          </a:r>
        </a:p>
      </dgm:t>
    </dgm:pt>
    <dgm:pt modelId="{3F9DF84A-6716-43C2-9DB2-E78487FE8180}" type="parTrans" cxnId="{C2DCAEDC-2042-4B69-8A4D-E81C255D4C14}">
      <dgm:prSet/>
      <dgm:spPr/>
      <dgm:t>
        <a:bodyPr/>
        <a:lstStyle/>
        <a:p>
          <a:endParaRPr lang="en-US"/>
        </a:p>
      </dgm:t>
    </dgm:pt>
    <dgm:pt modelId="{FA4DE17D-0C91-4F5B-BE28-E771464E4F49}" type="sibTrans" cxnId="{C2DCAEDC-2042-4B69-8A4D-E81C255D4C14}">
      <dgm:prSet/>
      <dgm:spPr/>
      <dgm:t>
        <a:bodyPr/>
        <a:lstStyle/>
        <a:p>
          <a:endParaRPr lang="en-US"/>
        </a:p>
      </dgm:t>
    </dgm:pt>
    <dgm:pt modelId="{6FB84CE6-5B69-4607-92B0-8336084FB559}">
      <dgm:prSet/>
      <dgm:spPr/>
      <dgm:t>
        <a:bodyPr/>
        <a:lstStyle/>
        <a:p>
          <a:pPr>
            <a:defRPr cap="all"/>
          </a:pPr>
          <a:r>
            <a:rPr lang="en-US"/>
            <a:t>Pond</a:t>
          </a:r>
        </a:p>
      </dgm:t>
    </dgm:pt>
    <dgm:pt modelId="{D5FFC591-837B-4459-80BF-F93C4FA0466C}" type="parTrans" cxnId="{4D0BAE81-C0A3-4540-960A-983D267F7E8B}">
      <dgm:prSet/>
      <dgm:spPr/>
      <dgm:t>
        <a:bodyPr/>
        <a:lstStyle/>
        <a:p>
          <a:endParaRPr lang="en-US"/>
        </a:p>
      </dgm:t>
    </dgm:pt>
    <dgm:pt modelId="{23F2EF0E-82F8-4082-A4B8-A73A0B8A0DC9}" type="sibTrans" cxnId="{4D0BAE81-C0A3-4540-960A-983D267F7E8B}">
      <dgm:prSet/>
      <dgm:spPr/>
      <dgm:t>
        <a:bodyPr/>
        <a:lstStyle/>
        <a:p>
          <a:endParaRPr lang="en-US"/>
        </a:p>
      </dgm:t>
    </dgm:pt>
    <dgm:pt modelId="{40792DC6-D08D-4318-896B-AA2DE81F87BD}">
      <dgm:prSet/>
      <dgm:spPr/>
      <dgm:t>
        <a:bodyPr/>
        <a:lstStyle/>
        <a:p>
          <a:pPr>
            <a:defRPr cap="all"/>
          </a:pPr>
          <a:r>
            <a:rPr lang="en-US"/>
            <a:t>Zoning</a:t>
          </a:r>
        </a:p>
      </dgm:t>
    </dgm:pt>
    <dgm:pt modelId="{A4CC6937-4DBA-4DE6-BAB5-5994F70BF37E}" type="parTrans" cxnId="{D903CF8F-E99B-4CD7-ADD7-E2ADA96965C9}">
      <dgm:prSet/>
      <dgm:spPr/>
      <dgm:t>
        <a:bodyPr/>
        <a:lstStyle/>
        <a:p>
          <a:endParaRPr lang="en-US"/>
        </a:p>
      </dgm:t>
    </dgm:pt>
    <dgm:pt modelId="{F5E45848-D508-44D4-843A-90A841D8B869}" type="sibTrans" cxnId="{D903CF8F-E99B-4CD7-ADD7-E2ADA96965C9}">
      <dgm:prSet/>
      <dgm:spPr/>
      <dgm:t>
        <a:bodyPr/>
        <a:lstStyle/>
        <a:p>
          <a:endParaRPr lang="en-US"/>
        </a:p>
      </dgm:t>
    </dgm:pt>
    <dgm:pt modelId="{9C7689C1-D7DE-4B24-A049-2B0D08928BFB}">
      <dgm:prSet/>
      <dgm:spPr/>
      <dgm:t>
        <a:bodyPr/>
        <a:lstStyle/>
        <a:p>
          <a:pPr>
            <a:defRPr cap="all"/>
          </a:pPr>
          <a:r>
            <a:rPr lang="en-US"/>
            <a:t>Biological Resources</a:t>
          </a:r>
        </a:p>
      </dgm:t>
    </dgm:pt>
    <dgm:pt modelId="{01169CA7-7A69-4649-A784-31531F1FE133}" type="parTrans" cxnId="{49E9DB69-E02E-4EED-B7DD-D83238B43B65}">
      <dgm:prSet/>
      <dgm:spPr/>
      <dgm:t>
        <a:bodyPr/>
        <a:lstStyle/>
        <a:p>
          <a:endParaRPr lang="en-US"/>
        </a:p>
      </dgm:t>
    </dgm:pt>
    <dgm:pt modelId="{1000965F-329B-486A-A74C-C9784C16ED21}" type="sibTrans" cxnId="{49E9DB69-E02E-4EED-B7DD-D83238B43B65}">
      <dgm:prSet/>
      <dgm:spPr/>
      <dgm:t>
        <a:bodyPr/>
        <a:lstStyle/>
        <a:p>
          <a:endParaRPr lang="en-US"/>
        </a:p>
      </dgm:t>
    </dgm:pt>
    <dgm:pt modelId="{552CCBFB-AA07-4638-9728-2CA6FE61266D}">
      <dgm:prSet/>
      <dgm:spPr/>
      <dgm:t>
        <a:bodyPr/>
        <a:lstStyle/>
        <a:p>
          <a:pPr>
            <a:defRPr cap="all"/>
          </a:pPr>
          <a:r>
            <a:rPr lang="en-US"/>
            <a:t>Mitigation Monitoring Reporting Program (MMRP)</a:t>
          </a:r>
        </a:p>
      </dgm:t>
    </dgm:pt>
    <dgm:pt modelId="{13FDBA1A-451E-49AA-838D-C189FD019CEF}" type="parTrans" cxnId="{03EAF04A-4E70-48A6-8325-1A5AEBCC714A}">
      <dgm:prSet/>
      <dgm:spPr/>
      <dgm:t>
        <a:bodyPr/>
        <a:lstStyle/>
        <a:p>
          <a:endParaRPr lang="en-US"/>
        </a:p>
      </dgm:t>
    </dgm:pt>
    <dgm:pt modelId="{D47F3CDB-E421-43E3-BF55-88C580898D8F}" type="sibTrans" cxnId="{03EAF04A-4E70-48A6-8325-1A5AEBCC714A}">
      <dgm:prSet/>
      <dgm:spPr/>
      <dgm:t>
        <a:bodyPr/>
        <a:lstStyle/>
        <a:p>
          <a:endParaRPr lang="en-US"/>
        </a:p>
      </dgm:t>
    </dgm:pt>
    <dgm:pt modelId="{4D127602-CBA2-4CB3-997C-022B75E1CACD}" type="pres">
      <dgm:prSet presAssocID="{24249CE8-D351-4AE0-A9DE-E4D67F798669}" presName="root" presStyleCnt="0">
        <dgm:presLayoutVars>
          <dgm:dir/>
          <dgm:resizeHandles val="exact"/>
        </dgm:presLayoutVars>
      </dgm:prSet>
      <dgm:spPr/>
    </dgm:pt>
    <dgm:pt modelId="{1FC93322-8AF5-4E52-BC7B-05B8B1D855FD}" type="pres">
      <dgm:prSet presAssocID="{20E20A8F-2CF8-44CF-9C22-930AE65B94AD}" presName="compNode" presStyleCnt="0"/>
      <dgm:spPr/>
    </dgm:pt>
    <dgm:pt modelId="{F200FC13-C953-4BA7-882B-C69CF8C71D70}" type="pres">
      <dgm:prSet presAssocID="{20E20A8F-2CF8-44CF-9C22-930AE65B94AD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BE17E997-559E-4DAE-98C4-55B5EECF91DF}" type="pres">
      <dgm:prSet presAssocID="{20E20A8F-2CF8-44CF-9C22-930AE65B94A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"/>
        </a:ext>
      </dgm:extLst>
    </dgm:pt>
    <dgm:pt modelId="{DBE5CC0A-5A8E-4443-8BFA-7D05C195F5FB}" type="pres">
      <dgm:prSet presAssocID="{20E20A8F-2CF8-44CF-9C22-930AE65B94AD}" presName="spaceRect" presStyleCnt="0"/>
      <dgm:spPr/>
    </dgm:pt>
    <dgm:pt modelId="{624ACF76-48CE-4837-B948-62C54933D141}" type="pres">
      <dgm:prSet presAssocID="{20E20A8F-2CF8-44CF-9C22-930AE65B94AD}" presName="textRect" presStyleLbl="revTx" presStyleIdx="0" presStyleCnt="5">
        <dgm:presLayoutVars>
          <dgm:chMax val="1"/>
          <dgm:chPref val="1"/>
        </dgm:presLayoutVars>
      </dgm:prSet>
      <dgm:spPr/>
    </dgm:pt>
    <dgm:pt modelId="{97E0AD25-C962-4D3E-9429-162923C57A02}" type="pres">
      <dgm:prSet presAssocID="{FA4DE17D-0C91-4F5B-BE28-E771464E4F49}" presName="sibTrans" presStyleCnt="0"/>
      <dgm:spPr/>
    </dgm:pt>
    <dgm:pt modelId="{80B5F1AD-F333-4F5A-B304-B8463D0C0EE9}" type="pres">
      <dgm:prSet presAssocID="{6FB84CE6-5B69-4607-92B0-8336084FB559}" presName="compNode" presStyleCnt="0"/>
      <dgm:spPr/>
    </dgm:pt>
    <dgm:pt modelId="{62109625-4ADA-444C-BB13-9F32BA7A9567}" type="pres">
      <dgm:prSet presAssocID="{6FB84CE6-5B69-4607-92B0-8336084FB559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EBA50F97-F338-4BB0-98FD-652C9ED4C571}" type="pres">
      <dgm:prSet presAssocID="{6FB84CE6-5B69-4607-92B0-8336084FB559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wnfish outline"/>
        </a:ext>
      </dgm:extLst>
    </dgm:pt>
    <dgm:pt modelId="{96EDC581-4D6A-4C9E-AF23-EC3EABD7F1FF}" type="pres">
      <dgm:prSet presAssocID="{6FB84CE6-5B69-4607-92B0-8336084FB559}" presName="spaceRect" presStyleCnt="0"/>
      <dgm:spPr/>
    </dgm:pt>
    <dgm:pt modelId="{912DD06D-F614-4DD5-81C1-CBA29C564890}" type="pres">
      <dgm:prSet presAssocID="{6FB84CE6-5B69-4607-92B0-8336084FB559}" presName="textRect" presStyleLbl="revTx" presStyleIdx="1" presStyleCnt="5">
        <dgm:presLayoutVars>
          <dgm:chMax val="1"/>
          <dgm:chPref val="1"/>
        </dgm:presLayoutVars>
      </dgm:prSet>
      <dgm:spPr/>
    </dgm:pt>
    <dgm:pt modelId="{99D2078F-2A9D-42AE-BA2A-20FB0CDD5542}" type="pres">
      <dgm:prSet presAssocID="{23F2EF0E-82F8-4082-A4B8-A73A0B8A0DC9}" presName="sibTrans" presStyleCnt="0"/>
      <dgm:spPr/>
    </dgm:pt>
    <dgm:pt modelId="{9B306622-0415-404B-B148-C908C4526642}" type="pres">
      <dgm:prSet presAssocID="{40792DC6-D08D-4318-896B-AA2DE81F87BD}" presName="compNode" presStyleCnt="0"/>
      <dgm:spPr/>
    </dgm:pt>
    <dgm:pt modelId="{4364EB37-1C03-4554-A62A-B959231D069D}" type="pres">
      <dgm:prSet presAssocID="{40792DC6-D08D-4318-896B-AA2DE81F87BD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635D0D05-63C6-4891-AC53-9039C10A8C85}" type="pres">
      <dgm:prSet presAssocID="{40792DC6-D08D-4318-896B-AA2DE81F87BD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 with solid fill"/>
        </a:ext>
      </dgm:extLst>
    </dgm:pt>
    <dgm:pt modelId="{ECE2353C-FBDE-4F3F-8375-AFC36C5020FE}" type="pres">
      <dgm:prSet presAssocID="{40792DC6-D08D-4318-896B-AA2DE81F87BD}" presName="spaceRect" presStyleCnt="0"/>
      <dgm:spPr/>
    </dgm:pt>
    <dgm:pt modelId="{363AC2C2-9F08-4D41-9832-54CBA53006DC}" type="pres">
      <dgm:prSet presAssocID="{40792DC6-D08D-4318-896B-AA2DE81F87BD}" presName="textRect" presStyleLbl="revTx" presStyleIdx="2" presStyleCnt="5">
        <dgm:presLayoutVars>
          <dgm:chMax val="1"/>
          <dgm:chPref val="1"/>
        </dgm:presLayoutVars>
      </dgm:prSet>
      <dgm:spPr/>
    </dgm:pt>
    <dgm:pt modelId="{F2DC1EDF-D836-4433-9150-117E5FAA82AD}" type="pres">
      <dgm:prSet presAssocID="{F5E45848-D508-44D4-843A-90A841D8B869}" presName="sibTrans" presStyleCnt="0"/>
      <dgm:spPr/>
    </dgm:pt>
    <dgm:pt modelId="{A32327F9-2446-442A-B809-48477C94E149}" type="pres">
      <dgm:prSet presAssocID="{9C7689C1-D7DE-4B24-A049-2B0D08928BFB}" presName="compNode" presStyleCnt="0"/>
      <dgm:spPr/>
    </dgm:pt>
    <dgm:pt modelId="{82400B38-F571-446F-AE45-D6DB0A408151}" type="pres">
      <dgm:prSet presAssocID="{9C7689C1-D7DE-4B24-A049-2B0D08928BFB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773268DB-4B03-41CD-9D09-076CB1488C0B}" type="pres">
      <dgm:prSet presAssocID="{9C7689C1-D7DE-4B24-A049-2B0D08928BFB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gle with solid fill"/>
        </a:ext>
      </dgm:extLst>
    </dgm:pt>
    <dgm:pt modelId="{A02EF25A-E7CE-4323-B30C-FFE645515DAA}" type="pres">
      <dgm:prSet presAssocID="{9C7689C1-D7DE-4B24-A049-2B0D08928BFB}" presName="spaceRect" presStyleCnt="0"/>
      <dgm:spPr/>
    </dgm:pt>
    <dgm:pt modelId="{98F7CF9B-342F-4CE3-BC21-53DF442EB50A}" type="pres">
      <dgm:prSet presAssocID="{9C7689C1-D7DE-4B24-A049-2B0D08928BFB}" presName="textRect" presStyleLbl="revTx" presStyleIdx="3" presStyleCnt="5">
        <dgm:presLayoutVars>
          <dgm:chMax val="1"/>
          <dgm:chPref val="1"/>
        </dgm:presLayoutVars>
      </dgm:prSet>
      <dgm:spPr/>
    </dgm:pt>
    <dgm:pt modelId="{13E0864C-FF41-4CFA-B5BD-1143686F4F11}" type="pres">
      <dgm:prSet presAssocID="{1000965F-329B-486A-A74C-C9784C16ED21}" presName="sibTrans" presStyleCnt="0"/>
      <dgm:spPr/>
    </dgm:pt>
    <dgm:pt modelId="{18DC494F-0DA4-4F5B-B147-16ED6C0211E3}" type="pres">
      <dgm:prSet presAssocID="{552CCBFB-AA07-4638-9728-2CA6FE61266D}" presName="compNode" presStyleCnt="0"/>
      <dgm:spPr/>
    </dgm:pt>
    <dgm:pt modelId="{1E3BD753-A8BD-4AB9-B647-CC6635DF43E0}" type="pres">
      <dgm:prSet presAssocID="{552CCBFB-AA07-4638-9728-2CA6FE61266D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C09C62EF-E0BE-471D-8A25-4683B9792EDF}" type="pres">
      <dgm:prSet presAssocID="{552CCBFB-AA07-4638-9728-2CA6FE61266D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789BFACF-6ED3-435E-85C5-2A13ABD14A18}" type="pres">
      <dgm:prSet presAssocID="{552CCBFB-AA07-4638-9728-2CA6FE61266D}" presName="spaceRect" presStyleCnt="0"/>
      <dgm:spPr/>
    </dgm:pt>
    <dgm:pt modelId="{24940764-CAC3-4434-9251-CE3085C4541F}" type="pres">
      <dgm:prSet presAssocID="{552CCBFB-AA07-4638-9728-2CA6FE61266D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67AD6D3C-9272-42DA-A6A6-5D63E0FE789B}" type="presOf" srcId="{9C7689C1-D7DE-4B24-A049-2B0D08928BFB}" destId="{98F7CF9B-342F-4CE3-BC21-53DF442EB50A}" srcOrd="0" destOrd="0" presId="urn:microsoft.com/office/officeart/2018/5/layout/IconLeafLabelList"/>
    <dgm:cxn modelId="{49E9DB69-E02E-4EED-B7DD-D83238B43B65}" srcId="{24249CE8-D351-4AE0-A9DE-E4D67F798669}" destId="{9C7689C1-D7DE-4B24-A049-2B0D08928BFB}" srcOrd="3" destOrd="0" parTransId="{01169CA7-7A69-4649-A784-31531F1FE133}" sibTransId="{1000965F-329B-486A-A74C-C9784C16ED21}"/>
    <dgm:cxn modelId="{03EAF04A-4E70-48A6-8325-1A5AEBCC714A}" srcId="{24249CE8-D351-4AE0-A9DE-E4D67F798669}" destId="{552CCBFB-AA07-4638-9728-2CA6FE61266D}" srcOrd="4" destOrd="0" parTransId="{13FDBA1A-451E-49AA-838D-C189FD019CEF}" sibTransId="{D47F3CDB-E421-43E3-BF55-88C580898D8F}"/>
    <dgm:cxn modelId="{4D0BAE81-C0A3-4540-960A-983D267F7E8B}" srcId="{24249CE8-D351-4AE0-A9DE-E4D67F798669}" destId="{6FB84CE6-5B69-4607-92B0-8336084FB559}" srcOrd="1" destOrd="0" parTransId="{D5FFC591-837B-4459-80BF-F93C4FA0466C}" sibTransId="{23F2EF0E-82F8-4082-A4B8-A73A0B8A0DC9}"/>
    <dgm:cxn modelId="{D903CF8F-E99B-4CD7-ADD7-E2ADA96965C9}" srcId="{24249CE8-D351-4AE0-A9DE-E4D67F798669}" destId="{40792DC6-D08D-4318-896B-AA2DE81F87BD}" srcOrd="2" destOrd="0" parTransId="{A4CC6937-4DBA-4DE6-BAB5-5994F70BF37E}" sibTransId="{F5E45848-D508-44D4-843A-90A841D8B869}"/>
    <dgm:cxn modelId="{F0C1DD9C-CFC7-4649-90B4-90DE9B6E2679}" type="presOf" srcId="{24249CE8-D351-4AE0-A9DE-E4D67F798669}" destId="{4D127602-CBA2-4CB3-997C-022B75E1CACD}" srcOrd="0" destOrd="0" presId="urn:microsoft.com/office/officeart/2018/5/layout/IconLeafLabelList"/>
    <dgm:cxn modelId="{CE7DF3A1-8196-490C-A926-5CB235D65B10}" type="presOf" srcId="{552CCBFB-AA07-4638-9728-2CA6FE61266D}" destId="{24940764-CAC3-4434-9251-CE3085C4541F}" srcOrd="0" destOrd="0" presId="urn:microsoft.com/office/officeart/2018/5/layout/IconLeafLabelList"/>
    <dgm:cxn modelId="{0C53BEAC-741B-4D87-8CE8-A90938E62321}" type="presOf" srcId="{6FB84CE6-5B69-4607-92B0-8336084FB559}" destId="{912DD06D-F614-4DD5-81C1-CBA29C564890}" srcOrd="0" destOrd="0" presId="urn:microsoft.com/office/officeart/2018/5/layout/IconLeafLabelList"/>
    <dgm:cxn modelId="{530B0AB8-4C39-4A7A-B8F4-8192E504CAE9}" type="presOf" srcId="{40792DC6-D08D-4318-896B-AA2DE81F87BD}" destId="{363AC2C2-9F08-4D41-9832-54CBA53006DC}" srcOrd="0" destOrd="0" presId="urn:microsoft.com/office/officeart/2018/5/layout/IconLeafLabelList"/>
    <dgm:cxn modelId="{680814C3-CD9F-4746-912C-64AB63C1BBB0}" type="presOf" srcId="{20E20A8F-2CF8-44CF-9C22-930AE65B94AD}" destId="{624ACF76-48CE-4837-B948-62C54933D141}" srcOrd="0" destOrd="0" presId="urn:microsoft.com/office/officeart/2018/5/layout/IconLeafLabelList"/>
    <dgm:cxn modelId="{C2DCAEDC-2042-4B69-8A4D-E81C255D4C14}" srcId="{24249CE8-D351-4AE0-A9DE-E4D67F798669}" destId="{20E20A8F-2CF8-44CF-9C22-930AE65B94AD}" srcOrd="0" destOrd="0" parTransId="{3F9DF84A-6716-43C2-9DB2-E78487FE8180}" sibTransId="{FA4DE17D-0C91-4F5B-BE28-E771464E4F49}"/>
    <dgm:cxn modelId="{B408791A-36D6-4F5E-A217-43F2551B7072}" type="presParOf" srcId="{4D127602-CBA2-4CB3-997C-022B75E1CACD}" destId="{1FC93322-8AF5-4E52-BC7B-05B8B1D855FD}" srcOrd="0" destOrd="0" presId="urn:microsoft.com/office/officeart/2018/5/layout/IconLeafLabelList"/>
    <dgm:cxn modelId="{514D0C66-7C2C-41A3-8E05-F173D2379765}" type="presParOf" srcId="{1FC93322-8AF5-4E52-BC7B-05B8B1D855FD}" destId="{F200FC13-C953-4BA7-882B-C69CF8C71D70}" srcOrd="0" destOrd="0" presId="urn:microsoft.com/office/officeart/2018/5/layout/IconLeafLabelList"/>
    <dgm:cxn modelId="{77DCD099-C62A-4FA2-B665-28EB0DF3F235}" type="presParOf" srcId="{1FC93322-8AF5-4E52-BC7B-05B8B1D855FD}" destId="{BE17E997-559E-4DAE-98C4-55B5EECF91DF}" srcOrd="1" destOrd="0" presId="urn:microsoft.com/office/officeart/2018/5/layout/IconLeafLabelList"/>
    <dgm:cxn modelId="{5679FA85-2FD3-4F04-B236-AC8B90D3D892}" type="presParOf" srcId="{1FC93322-8AF5-4E52-BC7B-05B8B1D855FD}" destId="{DBE5CC0A-5A8E-4443-8BFA-7D05C195F5FB}" srcOrd="2" destOrd="0" presId="urn:microsoft.com/office/officeart/2018/5/layout/IconLeafLabelList"/>
    <dgm:cxn modelId="{D2D99E6B-D865-4B43-821B-44B625F7B451}" type="presParOf" srcId="{1FC93322-8AF5-4E52-BC7B-05B8B1D855FD}" destId="{624ACF76-48CE-4837-B948-62C54933D141}" srcOrd="3" destOrd="0" presId="urn:microsoft.com/office/officeart/2018/5/layout/IconLeafLabelList"/>
    <dgm:cxn modelId="{9E94DFDC-AB7B-4205-967D-AA35E033F5FE}" type="presParOf" srcId="{4D127602-CBA2-4CB3-997C-022B75E1CACD}" destId="{97E0AD25-C962-4D3E-9429-162923C57A02}" srcOrd="1" destOrd="0" presId="urn:microsoft.com/office/officeart/2018/5/layout/IconLeafLabelList"/>
    <dgm:cxn modelId="{47C4896D-3030-495B-B693-330523528559}" type="presParOf" srcId="{4D127602-CBA2-4CB3-997C-022B75E1CACD}" destId="{80B5F1AD-F333-4F5A-B304-B8463D0C0EE9}" srcOrd="2" destOrd="0" presId="urn:microsoft.com/office/officeart/2018/5/layout/IconLeafLabelList"/>
    <dgm:cxn modelId="{0D070432-CBC7-46A4-92A6-4DA01DDAC6AF}" type="presParOf" srcId="{80B5F1AD-F333-4F5A-B304-B8463D0C0EE9}" destId="{62109625-4ADA-444C-BB13-9F32BA7A9567}" srcOrd="0" destOrd="0" presId="urn:microsoft.com/office/officeart/2018/5/layout/IconLeafLabelList"/>
    <dgm:cxn modelId="{25DF2F73-81DE-48B0-B04F-7B477191299C}" type="presParOf" srcId="{80B5F1AD-F333-4F5A-B304-B8463D0C0EE9}" destId="{EBA50F97-F338-4BB0-98FD-652C9ED4C571}" srcOrd="1" destOrd="0" presId="urn:microsoft.com/office/officeart/2018/5/layout/IconLeafLabelList"/>
    <dgm:cxn modelId="{7EB31F88-5340-46C3-B73F-EC281B67783F}" type="presParOf" srcId="{80B5F1AD-F333-4F5A-B304-B8463D0C0EE9}" destId="{96EDC581-4D6A-4C9E-AF23-EC3EABD7F1FF}" srcOrd="2" destOrd="0" presId="urn:microsoft.com/office/officeart/2018/5/layout/IconLeafLabelList"/>
    <dgm:cxn modelId="{AC83B4B0-2A35-4B5F-9E21-C8BC5E8D041C}" type="presParOf" srcId="{80B5F1AD-F333-4F5A-B304-B8463D0C0EE9}" destId="{912DD06D-F614-4DD5-81C1-CBA29C564890}" srcOrd="3" destOrd="0" presId="urn:microsoft.com/office/officeart/2018/5/layout/IconLeafLabelList"/>
    <dgm:cxn modelId="{65DF26A5-CB0A-40DA-AD8D-D35CB63BDF4D}" type="presParOf" srcId="{4D127602-CBA2-4CB3-997C-022B75E1CACD}" destId="{99D2078F-2A9D-42AE-BA2A-20FB0CDD5542}" srcOrd="3" destOrd="0" presId="urn:microsoft.com/office/officeart/2018/5/layout/IconLeafLabelList"/>
    <dgm:cxn modelId="{3047A1AE-A0F8-49D9-95CC-DD79450168C0}" type="presParOf" srcId="{4D127602-CBA2-4CB3-997C-022B75E1CACD}" destId="{9B306622-0415-404B-B148-C908C4526642}" srcOrd="4" destOrd="0" presId="urn:microsoft.com/office/officeart/2018/5/layout/IconLeafLabelList"/>
    <dgm:cxn modelId="{2F2CF6E4-7B01-48DC-89BD-B77EF8361441}" type="presParOf" srcId="{9B306622-0415-404B-B148-C908C4526642}" destId="{4364EB37-1C03-4554-A62A-B959231D069D}" srcOrd="0" destOrd="0" presId="urn:microsoft.com/office/officeart/2018/5/layout/IconLeafLabelList"/>
    <dgm:cxn modelId="{C7CA3C16-B950-4D7C-B15E-151117A790B4}" type="presParOf" srcId="{9B306622-0415-404B-B148-C908C4526642}" destId="{635D0D05-63C6-4891-AC53-9039C10A8C85}" srcOrd="1" destOrd="0" presId="urn:microsoft.com/office/officeart/2018/5/layout/IconLeafLabelList"/>
    <dgm:cxn modelId="{F5A2C31B-F775-4907-BDF3-D239CCDFDDC0}" type="presParOf" srcId="{9B306622-0415-404B-B148-C908C4526642}" destId="{ECE2353C-FBDE-4F3F-8375-AFC36C5020FE}" srcOrd="2" destOrd="0" presId="urn:microsoft.com/office/officeart/2018/5/layout/IconLeafLabelList"/>
    <dgm:cxn modelId="{50660090-85AE-4AEE-A4CE-9019727C9D36}" type="presParOf" srcId="{9B306622-0415-404B-B148-C908C4526642}" destId="{363AC2C2-9F08-4D41-9832-54CBA53006DC}" srcOrd="3" destOrd="0" presId="urn:microsoft.com/office/officeart/2018/5/layout/IconLeafLabelList"/>
    <dgm:cxn modelId="{F0599CAD-CB16-43A0-B7FF-39F5D9F08E64}" type="presParOf" srcId="{4D127602-CBA2-4CB3-997C-022B75E1CACD}" destId="{F2DC1EDF-D836-4433-9150-117E5FAA82AD}" srcOrd="5" destOrd="0" presId="urn:microsoft.com/office/officeart/2018/5/layout/IconLeafLabelList"/>
    <dgm:cxn modelId="{533B7CA6-49D9-4A8D-9381-E3DB8AF622B8}" type="presParOf" srcId="{4D127602-CBA2-4CB3-997C-022B75E1CACD}" destId="{A32327F9-2446-442A-B809-48477C94E149}" srcOrd="6" destOrd="0" presId="urn:microsoft.com/office/officeart/2018/5/layout/IconLeafLabelList"/>
    <dgm:cxn modelId="{C22909AB-E847-4648-8836-52205A714C00}" type="presParOf" srcId="{A32327F9-2446-442A-B809-48477C94E149}" destId="{82400B38-F571-446F-AE45-D6DB0A408151}" srcOrd="0" destOrd="0" presId="urn:microsoft.com/office/officeart/2018/5/layout/IconLeafLabelList"/>
    <dgm:cxn modelId="{C33A31C8-C2F8-4EDC-AF6A-531D6E6DD3D2}" type="presParOf" srcId="{A32327F9-2446-442A-B809-48477C94E149}" destId="{773268DB-4B03-41CD-9D09-076CB1488C0B}" srcOrd="1" destOrd="0" presId="urn:microsoft.com/office/officeart/2018/5/layout/IconLeafLabelList"/>
    <dgm:cxn modelId="{31797F49-EBCC-42B3-B0A1-68B04ECB3C39}" type="presParOf" srcId="{A32327F9-2446-442A-B809-48477C94E149}" destId="{A02EF25A-E7CE-4323-B30C-FFE645515DAA}" srcOrd="2" destOrd="0" presId="urn:microsoft.com/office/officeart/2018/5/layout/IconLeafLabelList"/>
    <dgm:cxn modelId="{2072C40F-F147-416B-805C-F26C3D073714}" type="presParOf" srcId="{A32327F9-2446-442A-B809-48477C94E149}" destId="{98F7CF9B-342F-4CE3-BC21-53DF442EB50A}" srcOrd="3" destOrd="0" presId="urn:microsoft.com/office/officeart/2018/5/layout/IconLeafLabelList"/>
    <dgm:cxn modelId="{2D390F84-219B-43E1-B3F2-7C56D1E07E02}" type="presParOf" srcId="{4D127602-CBA2-4CB3-997C-022B75E1CACD}" destId="{13E0864C-FF41-4CFA-B5BD-1143686F4F11}" srcOrd="7" destOrd="0" presId="urn:microsoft.com/office/officeart/2018/5/layout/IconLeafLabelList"/>
    <dgm:cxn modelId="{22461D1B-102D-4B5E-92F8-5462CF3F7B09}" type="presParOf" srcId="{4D127602-CBA2-4CB3-997C-022B75E1CACD}" destId="{18DC494F-0DA4-4F5B-B147-16ED6C0211E3}" srcOrd="8" destOrd="0" presId="urn:microsoft.com/office/officeart/2018/5/layout/IconLeafLabelList"/>
    <dgm:cxn modelId="{3B0032B4-BB2A-4A24-8D1C-CE3FE4F2D641}" type="presParOf" srcId="{18DC494F-0DA4-4F5B-B147-16ED6C0211E3}" destId="{1E3BD753-A8BD-4AB9-B647-CC6635DF43E0}" srcOrd="0" destOrd="0" presId="urn:microsoft.com/office/officeart/2018/5/layout/IconLeafLabelList"/>
    <dgm:cxn modelId="{3EC7000C-87F5-4874-B154-EE59C9B9A5AA}" type="presParOf" srcId="{18DC494F-0DA4-4F5B-B147-16ED6C0211E3}" destId="{C09C62EF-E0BE-471D-8A25-4683B9792EDF}" srcOrd="1" destOrd="0" presId="urn:microsoft.com/office/officeart/2018/5/layout/IconLeafLabelList"/>
    <dgm:cxn modelId="{81569E7D-E4B2-4DDC-AC68-FD2B2A7557F6}" type="presParOf" srcId="{18DC494F-0DA4-4F5B-B147-16ED6C0211E3}" destId="{789BFACF-6ED3-435E-85C5-2A13ABD14A18}" srcOrd="2" destOrd="0" presId="urn:microsoft.com/office/officeart/2018/5/layout/IconLeafLabelList"/>
    <dgm:cxn modelId="{288DEF1D-35FD-4898-9EC2-AEFDD2E40532}" type="presParOf" srcId="{18DC494F-0DA4-4F5B-B147-16ED6C0211E3}" destId="{24940764-CAC3-4434-9251-CE3085C4541F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00FC13-C953-4BA7-882B-C69CF8C71D70}">
      <dsp:nvSpPr>
        <dsp:cNvPr id="0" name=""/>
        <dsp:cNvSpPr/>
      </dsp:nvSpPr>
      <dsp:spPr>
        <a:xfrm>
          <a:off x="333148" y="988315"/>
          <a:ext cx="1040097" cy="104009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17E997-559E-4DAE-98C4-55B5EECF91DF}">
      <dsp:nvSpPr>
        <dsp:cNvPr id="0" name=""/>
        <dsp:cNvSpPr/>
      </dsp:nvSpPr>
      <dsp:spPr>
        <a:xfrm>
          <a:off x="554808" y="1209975"/>
          <a:ext cx="596777" cy="5967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4ACF76-48CE-4837-B948-62C54933D141}">
      <dsp:nvSpPr>
        <dsp:cNvPr id="0" name=""/>
        <dsp:cNvSpPr/>
      </dsp:nvSpPr>
      <dsp:spPr>
        <a:xfrm>
          <a:off x="658" y="2352378"/>
          <a:ext cx="1705078" cy="682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Fire Hazards</a:t>
          </a:r>
        </a:p>
      </dsp:txBody>
      <dsp:txXfrm>
        <a:off x="658" y="2352378"/>
        <a:ext cx="1705078" cy="682031"/>
      </dsp:txXfrm>
    </dsp:sp>
    <dsp:sp modelId="{62109625-4ADA-444C-BB13-9F32BA7A9567}">
      <dsp:nvSpPr>
        <dsp:cNvPr id="0" name=""/>
        <dsp:cNvSpPr/>
      </dsp:nvSpPr>
      <dsp:spPr>
        <a:xfrm>
          <a:off x="2336615" y="988315"/>
          <a:ext cx="1040097" cy="104009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A50F97-F338-4BB0-98FD-652C9ED4C571}">
      <dsp:nvSpPr>
        <dsp:cNvPr id="0" name=""/>
        <dsp:cNvSpPr/>
      </dsp:nvSpPr>
      <dsp:spPr>
        <a:xfrm>
          <a:off x="2558275" y="1209975"/>
          <a:ext cx="596777" cy="5967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DD06D-F614-4DD5-81C1-CBA29C564890}">
      <dsp:nvSpPr>
        <dsp:cNvPr id="0" name=""/>
        <dsp:cNvSpPr/>
      </dsp:nvSpPr>
      <dsp:spPr>
        <a:xfrm>
          <a:off x="2004125" y="2352378"/>
          <a:ext cx="1705078" cy="682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Pond</a:t>
          </a:r>
        </a:p>
      </dsp:txBody>
      <dsp:txXfrm>
        <a:off x="2004125" y="2352378"/>
        <a:ext cx="1705078" cy="682031"/>
      </dsp:txXfrm>
    </dsp:sp>
    <dsp:sp modelId="{4364EB37-1C03-4554-A62A-B959231D069D}">
      <dsp:nvSpPr>
        <dsp:cNvPr id="0" name=""/>
        <dsp:cNvSpPr/>
      </dsp:nvSpPr>
      <dsp:spPr>
        <a:xfrm>
          <a:off x="4340082" y="988315"/>
          <a:ext cx="1040097" cy="1040097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5D0D05-63C6-4891-AC53-9039C10A8C85}">
      <dsp:nvSpPr>
        <dsp:cNvPr id="0" name=""/>
        <dsp:cNvSpPr/>
      </dsp:nvSpPr>
      <dsp:spPr>
        <a:xfrm>
          <a:off x="4561742" y="1209975"/>
          <a:ext cx="596777" cy="59677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3AC2C2-9F08-4D41-9832-54CBA53006DC}">
      <dsp:nvSpPr>
        <dsp:cNvPr id="0" name=""/>
        <dsp:cNvSpPr/>
      </dsp:nvSpPr>
      <dsp:spPr>
        <a:xfrm>
          <a:off x="4007591" y="2352378"/>
          <a:ext cx="1705078" cy="682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Zoning</a:t>
          </a:r>
        </a:p>
      </dsp:txBody>
      <dsp:txXfrm>
        <a:off x="4007591" y="2352378"/>
        <a:ext cx="1705078" cy="682031"/>
      </dsp:txXfrm>
    </dsp:sp>
    <dsp:sp modelId="{82400B38-F571-446F-AE45-D6DB0A408151}">
      <dsp:nvSpPr>
        <dsp:cNvPr id="0" name=""/>
        <dsp:cNvSpPr/>
      </dsp:nvSpPr>
      <dsp:spPr>
        <a:xfrm>
          <a:off x="6343548" y="988315"/>
          <a:ext cx="1040097" cy="1040097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3268DB-4B03-41CD-9D09-076CB1488C0B}">
      <dsp:nvSpPr>
        <dsp:cNvPr id="0" name=""/>
        <dsp:cNvSpPr/>
      </dsp:nvSpPr>
      <dsp:spPr>
        <a:xfrm>
          <a:off x="6565209" y="1209975"/>
          <a:ext cx="596777" cy="59677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F7CF9B-342F-4CE3-BC21-53DF442EB50A}">
      <dsp:nvSpPr>
        <dsp:cNvPr id="0" name=""/>
        <dsp:cNvSpPr/>
      </dsp:nvSpPr>
      <dsp:spPr>
        <a:xfrm>
          <a:off x="6011058" y="2352378"/>
          <a:ext cx="1705078" cy="682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Biological Resources</a:t>
          </a:r>
        </a:p>
      </dsp:txBody>
      <dsp:txXfrm>
        <a:off x="6011058" y="2352378"/>
        <a:ext cx="1705078" cy="682031"/>
      </dsp:txXfrm>
    </dsp:sp>
    <dsp:sp modelId="{1E3BD753-A8BD-4AB9-B647-CC6635DF43E0}">
      <dsp:nvSpPr>
        <dsp:cNvPr id="0" name=""/>
        <dsp:cNvSpPr/>
      </dsp:nvSpPr>
      <dsp:spPr>
        <a:xfrm>
          <a:off x="8347015" y="988315"/>
          <a:ext cx="1040097" cy="1040097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9C62EF-E0BE-471D-8A25-4683B9792EDF}">
      <dsp:nvSpPr>
        <dsp:cNvPr id="0" name=""/>
        <dsp:cNvSpPr/>
      </dsp:nvSpPr>
      <dsp:spPr>
        <a:xfrm>
          <a:off x="8568675" y="1209975"/>
          <a:ext cx="596777" cy="59677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940764-CAC3-4434-9251-CE3085C4541F}">
      <dsp:nvSpPr>
        <dsp:cNvPr id="0" name=""/>
        <dsp:cNvSpPr/>
      </dsp:nvSpPr>
      <dsp:spPr>
        <a:xfrm>
          <a:off x="8014525" y="2352378"/>
          <a:ext cx="1705078" cy="682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Mitigation Monitoring Reporting Program (MMRP)</a:t>
          </a:r>
        </a:p>
      </dsp:txBody>
      <dsp:txXfrm>
        <a:off x="8014525" y="2352378"/>
        <a:ext cx="1705078" cy="682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F10ADE3-8217-4775-983C-26257401DAA7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EE14-564D-4496-9701-B79D341455AA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0502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ADE3-8217-4775-983C-26257401DAA7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EE14-564D-4496-9701-B79D34145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3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ADE3-8217-4775-983C-26257401DAA7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EE14-564D-4496-9701-B79D341455A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116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ADE3-8217-4775-983C-26257401DAA7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EE14-564D-4496-9701-B79D34145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67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ADE3-8217-4775-983C-26257401DAA7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EE14-564D-4496-9701-B79D341455A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80395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ADE3-8217-4775-983C-26257401DAA7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EE14-564D-4496-9701-B79D34145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16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ADE3-8217-4775-983C-26257401DAA7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EE14-564D-4496-9701-B79D34145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04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ADE3-8217-4775-983C-26257401DAA7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EE14-564D-4496-9701-B79D34145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29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ADE3-8217-4775-983C-26257401DAA7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EE14-564D-4496-9701-B79D34145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40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ADE3-8217-4775-983C-26257401DAA7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EE14-564D-4496-9701-B79D34145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920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0ADE3-8217-4775-983C-26257401DAA7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EE14-564D-4496-9701-B79D341455A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044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F10ADE3-8217-4775-983C-26257401DAA7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FFEEE14-564D-4496-9701-B79D341455A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6368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fs.usda.gov/detail/r5/fire-aviation/management/?cid=stelprdb5372656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4">
            <a:extLst>
              <a:ext uri="{FF2B5EF4-FFF2-40B4-BE49-F238E27FC236}">
                <a16:creationId xmlns:a16="http://schemas.microsoft.com/office/drawing/2014/main" id="{6A5AB136-1321-47B3-8AF9-A8140222B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8600AA-DE38-CADC-92BA-07DDEF3580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1534475"/>
            <a:ext cx="6992351" cy="3861558"/>
          </a:xfrm>
        </p:spPr>
        <p:txBody>
          <a:bodyPr anchor="ctr">
            <a:normAutofit/>
          </a:bodyPr>
          <a:lstStyle/>
          <a:p>
            <a:r>
              <a:rPr lang="en-US" sz="6000" dirty="0"/>
              <a:t>Siskiyou County Planning Commission</a:t>
            </a:r>
            <a:br>
              <a:rPr lang="en-US" sz="6000" dirty="0"/>
            </a:br>
            <a:br>
              <a:rPr lang="en-US" sz="6000" dirty="0"/>
            </a:br>
            <a:r>
              <a:rPr lang="en-US" sz="6000" dirty="0"/>
              <a:t>Kidder Creek Orchard Camp</a:t>
            </a:r>
          </a:p>
        </p:txBody>
      </p:sp>
      <p:sp>
        <p:nvSpPr>
          <p:cNvPr id="40" name="Rectangle 36">
            <a:extLst>
              <a:ext uri="{FF2B5EF4-FFF2-40B4-BE49-F238E27FC236}">
                <a16:creationId xmlns:a16="http://schemas.microsoft.com/office/drawing/2014/main" id="{3A29AB2E-91A6-4F11-8765-A410A0139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0"/>
            <a:ext cx="407213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610751-167E-F4E8-1392-68EEE9BC7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6797" y="1534475"/>
            <a:ext cx="2727369" cy="3861558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January 18, 2023</a:t>
            </a:r>
          </a:p>
        </p:txBody>
      </p:sp>
    </p:spTree>
    <p:extLst>
      <p:ext uri="{BB962C8B-B14F-4D97-AF65-F5344CB8AC3E}">
        <p14:creationId xmlns:p14="http://schemas.microsoft.com/office/powerpoint/2010/main" val="3344694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A416E-02F9-33FB-BA15-5BDFD5DC0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259A8-A3AE-ED6D-DD7B-53FF03BD5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Mitigation is a key element that KCOC has obligated to ensure the safety of the property through compliance with the State Fire Code 4290. </a:t>
            </a:r>
          </a:p>
          <a:p>
            <a:r>
              <a:rPr lang="en-US" dirty="0"/>
              <a:t>Adhering to the road standard and defensible Space and ongoing fuel mitigation project IAW 4290.3. </a:t>
            </a:r>
          </a:p>
          <a:p>
            <a:r>
              <a:rPr lang="en-US" dirty="0"/>
              <a:t>Our analysis compliance of mitigation IAW 4290.1, the compliance of High Severity Zone in a mountainous region meets and exceeds the intended standards. SV Fuel Reduction Plan.</a:t>
            </a:r>
          </a:p>
        </p:txBody>
      </p:sp>
    </p:spTree>
    <p:extLst>
      <p:ext uri="{BB962C8B-B14F-4D97-AF65-F5344CB8AC3E}">
        <p14:creationId xmlns:p14="http://schemas.microsoft.com/office/powerpoint/2010/main" val="3124357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82F46358-0DB7-443D-99CD-E17948D19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D59213C-2A55-4BC8-A954-66FF3D9E3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8898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B3E1F-3310-B03C-2592-991DE63A6F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24128" y="2286000"/>
            <a:ext cx="6066818" cy="4023360"/>
          </a:xfrm>
        </p:spPr>
        <p:txBody>
          <a:bodyPr vert="horz" lIns="45720" tIns="45720" rIns="45720" bIns="45720" rtlCol="0">
            <a:normAutofit/>
          </a:bodyPr>
          <a:lstStyle/>
          <a:p>
            <a:r>
              <a:rPr lang="en-US"/>
              <a:t>Warning and Alert System (WAS). </a:t>
            </a:r>
          </a:p>
          <a:p>
            <a:r>
              <a:rPr lang="en-US"/>
              <a:t>OnSolves/ CodeRED alerting system for all evacuation warnings</a:t>
            </a:r>
          </a:p>
          <a:p>
            <a:r>
              <a:rPr lang="en-US"/>
              <a:t>OES will send an Integrated Public Alert &amp; Warning System (IPAWS) alert for every evacuation order</a:t>
            </a:r>
          </a:p>
          <a:p>
            <a:pPr lvl="1"/>
            <a:r>
              <a:rPr lang="en-US"/>
              <a:t>transmit a forced alert to all receivers and broadcast</a:t>
            </a:r>
            <a:endParaRPr lang="en-US" dirty="0"/>
          </a:p>
        </p:txBody>
      </p:sp>
      <p:pic>
        <p:nvPicPr>
          <p:cNvPr id="4" name="Content Placeholder 5" descr="Map&#10;&#10;Description automatically generated">
            <a:extLst>
              <a:ext uri="{FF2B5EF4-FFF2-40B4-BE49-F238E27FC236}">
                <a16:creationId xmlns:a16="http://schemas.microsoft.com/office/drawing/2014/main" id="{B6B2507E-43F0-0211-97D3-589829E0CD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93"/>
          <a:stretch/>
        </p:blipFill>
        <p:spPr>
          <a:xfrm>
            <a:off x="7090946" y="10"/>
            <a:ext cx="510105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23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4D5A1-4350-47DC-81E3-2A67AAC9B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en-US" dirty="0"/>
              <a:t>Warning &amp; Alert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2CEE-CCDF-6CE8-FB7F-8370DA067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8018271" cy="4023360"/>
          </a:xfrm>
        </p:spPr>
        <p:txBody>
          <a:bodyPr>
            <a:normAutofit/>
          </a:bodyPr>
          <a:lstStyle/>
          <a:p>
            <a:r>
              <a:rPr lang="en-US" dirty="0"/>
              <a:t>Kidder Creek is within the zone: </a:t>
            </a:r>
            <a:r>
              <a:rPr lang="en-US" b="1" dirty="0"/>
              <a:t>SIS-2206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Public facing as Zones populate with yellow for a warning and red for an order base on the public-facing map the integration of CodeRED, IPAWs, and </a:t>
            </a:r>
            <a:r>
              <a:rPr lang="en-US" dirty="0" err="1"/>
              <a:t>ZoneHaven</a:t>
            </a:r>
            <a:r>
              <a:rPr lang="en-US" dirty="0"/>
              <a:t> alerting. </a:t>
            </a: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930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44D03-83DE-345A-E845-6B62D824D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>
            <a:normAutofit/>
          </a:bodyPr>
          <a:lstStyle/>
          <a:p>
            <a:r>
              <a:rPr lang="en-US" sz="3700"/>
              <a:t>Requested Project Activity Level (PAL)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F407EB-DEE0-45A7-8D9C-905C9E848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9F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3360A-A220-0873-8DDF-64568FD59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3133580" cy="3931920"/>
          </a:xfrm>
        </p:spPr>
        <p:txBody>
          <a:bodyPr>
            <a:normAutofit/>
          </a:bodyPr>
          <a:lstStyle/>
          <a:p>
            <a:r>
              <a:rPr lang="en-US" sz="1600"/>
              <a:t>Project Activity Level (PAL) is a decision support tool designed to help fire and timber resource managers establish industrial precaution level for the following day. </a:t>
            </a:r>
          </a:p>
          <a:p>
            <a:r>
              <a:rPr lang="en-US" sz="1600"/>
              <a:t>KCOC has been made aware of the system to ensure decision-making points that can be addressed as the condition's severity increase.</a:t>
            </a:r>
          </a:p>
          <a:p>
            <a:pPr lvl="0"/>
            <a:r>
              <a:rPr lang="en-US" sz="1600" u="sng">
                <a:hlinkClick r:id="rId2"/>
              </a:rPr>
              <a:t>Region 5 - Management (usda.gov)</a:t>
            </a:r>
            <a:endParaRPr lang="en-US" sz="1600"/>
          </a:p>
          <a:p>
            <a:endParaRPr lang="en-US" sz="1600"/>
          </a:p>
          <a:p>
            <a:endParaRPr lang="en-US" sz="1600"/>
          </a:p>
        </p:txBody>
      </p:sp>
      <p:pic>
        <p:nvPicPr>
          <p:cNvPr id="4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3D94AB45-83EE-EE70-3862-62BF89955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42" y="1105655"/>
            <a:ext cx="6909577" cy="464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90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0CF20E0-A52E-7FE9-0154-DFA6B079A7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03047"/>
              </p:ext>
            </p:extLst>
          </p:nvPr>
        </p:nvGraphicFramePr>
        <p:xfrm>
          <a:off x="1" y="0"/>
          <a:ext cx="609599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2" imgW="0" imgH="360" progId="FoxitPhantomPDF.Document">
                  <p:embed/>
                </p:oleObj>
              </mc:Choice>
              <mc:Fallback>
                <p:oleObj name="PDF" r:id="rId2" imgW="0" imgH="360" progId="FoxitPhantomPDF.Document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4F58C7D4-676B-459C-8CD5-DC831344EA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6095999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5445512-364C-2A1B-2DA3-F4ADE0ED19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734040"/>
              </p:ext>
            </p:extLst>
          </p:nvPr>
        </p:nvGraphicFramePr>
        <p:xfrm>
          <a:off x="6096001" y="0"/>
          <a:ext cx="6096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4" imgW="0" imgH="360" progId="FoxitPhantomPDF.Document">
                  <p:embed/>
                </p:oleObj>
              </mc:Choice>
              <mc:Fallback>
                <p:oleObj name="PDF" r:id="rId4" imgW="0" imgH="360" progId="FoxitPhantomPDF.Document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AC42E58-5F56-4752-B8A2-C8D942141E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1" y="0"/>
                        <a:ext cx="6096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2261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1DC9FEB-2C1D-99B8-1CE9-E43E1C0236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207984"/>
              </p:ext>
            </p:extLst>
          </p:nvPr>
        </p:nvGraphicFramePr>
        <p:xfrm>
          <a:off x="2315851" y="103695"/>
          <a:ext cx="7560297" cy="6636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2" imgW="0" imgH="360" progId="FoxitPhantomPDF.Document">
                  <p:embed/>
                </p:oleObj>
              </mc:Choice>
              <mc:Fallback>
                <p:oleObj name="PDF" r:id="rId2" imgW="0" imgH="360" progId="FoxitPhantomPDF.Document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D8C3714A-556D-44F3-8F7E-E338E2DE9D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15851" y="103695"/>
                        <a:ext cx="7560297" cy="66364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647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C3BA-B170-0202-1AD4-9C1D60040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8E69D-570B-6348-BCFD-9D7BD4E2D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Ready: Establish designated Evacuation routes within the Camp leading to a designated Temporary Evacuation Point (TEP) and post reflective evacuation signage along the egress routes, both pedestrian and vehicular, designate a colored vehicle evacuation process.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Set: Practice and coordinate a KCOC evacuation drill Pre-Fire Season with an after-action report to identify the strengths and opportunities.  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GO: Evacuate Early.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Based on the models produced by the CalFire Prevention team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Evacuation times vary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 If a wildfire remotely threatens that Camp to evacuate while in a Warning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Implement Alpha Plan, allowing time to Evacuate the Remaining animals if an evacuation Order is placed  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311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F10292-DED0-A60D-6B6F-3EBCA1560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December 13, 2022, Board of Supervisors Meeting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D0C12-94D4-F1A6-5946-21D2A8F19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9330" y="804333"/>
            <a:ext cx="6257721" cy="5249334"/>
          </a:xfrm>
        </p:spPr>
        <p:txBody>
          <a:bodyPr anchor="ctr">
            <a:normAutofit/>
          </a:bodyPr>
          <a:lstStyle/>
          <a:p>
            <a:r>
              <a:rPr lang="en-US" dirty="0"/>
              <a:t>The Board unanimously voted to send the project back to the Planning Commission for further deliberation. </a:t>
            </a:r>
          </a:p>
        </p:txBody>
      </p:sp>
    </p:spTree>
    <p:extLst>
      <p:ext uri="{BB962C8B-B14F-4D97-AF65-F5344CB8AC3E}">
        <p14:creationId xmlns:p14="http://schemas.microsoft.com/office/powerpoint/2010/main" val="3487118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D050F-45BE-9828-03C9-AC3DD267F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dirty="0"/>
              <a:t>Areas of Concern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5282764-E55D-A5C6-E3B5-CAD9E5F9DE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8082275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5063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C911DA-FC52-A6AC-F0B3-FA520879A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 Hazards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237DF1-1C0E-54D4-9287-E21F663881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Concern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0E1DC-7050-D24F-3FCE-6CB3FFA60E7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Patterson Creek and the proposed escape routes circle back to the direction of </a:t>
            </a:r>
            <a:r>
              <a:rPr lang="en-US" dirty="0" err="1"/>
              <a:t>Cheeseville</a:t>
            </a:r>
            <a:r>
              <a:rPr lang="en-US" dirty="0"/>
              <a:t>.</a:t>
            </a:r>
          </a:p>
          <a:p>
            <a:r>
              <a:rPr lang="en-US" dirty="0"/>
              <a:t>An analysis of fire behavior is warranted.</a:t>
            </a:r>
          </a:p>
          <a:p>
            <a:r>
              <a:rPr lang="en-US" dirty="0"/>
              <a:t>Any road to be constructed in excessive slope areas be constructed to protect against erosion.</a:t>
            </a:r>
          </a:p>
          <a:p>
            <a:r>
              <a:rPr lang="en-US" dirty="0"/>
              <a:t>The ability of the camp to utilize Project Activity Levels (PALs).</a:t>
            </a:r>
          </a:p>
          <a:p>
            <a:r>
              <a:rPr lang="en-US" dirty="0"/>
              <a:t>Public Resource Code Section 4290 standards speaking to signage for evacuations, storage water requirements, and greenbelt requirements.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B8883AC-2FB0-0BF2-13A8-196366EAFD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Response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15D724A-5793-9DD3-FBEA-84BD6F06999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KCOC will utilize any and all routes dependent upon emergency and the direction of travel of staff and guests are able to go, including an alternative route to the north.</a:t>
            </a:r>
          </a:p>
          <a:p>
            <a:r>
              <a:rPr lang="en-US" dirty="0"/>
              <a:t>KCOC has already completed fire behavior analyses. Bryan Schenone has completed additional analysis, per request.</a:t>
            </a:r>
          </a:p>
          <a:p>
            <a:r>
              <a:rPr lang="en-US" dirty="0"/>
              <a:t>Any road will be constructed to protect against erosion.</a:t>
            </a:r>
          </a:p>
          <a:p>
            <a:r>
              <a:rPr lang="en-US" dirty="0"/>
              <a:t>The Camp will utilize PALs.</a:t>
            </a:r>
          </a:p>
          <a:p>
            <a:r>
              <a:rPr lang="en-US" dirty="0"/>
              <a:t>The Camp currently meets all requirements of 4290 and will make any additional improvements if required by Cal Fire or the County.</a:t>
            </a:r>
          </a:p>
        </p:txBody>
      </p:sp>
    </p:spTree>
    <p:extLst>
      <p:ext uri="{BB962C8B-B14F-4D97-AF65-F5344CB8AC3E}">
        <p14:creationId xmlns:p14="http://schemas.microsoft.com/office/powerpoint/2010/main" val="4217131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C911DA-FC52-A6AC-F0B3-FA520879A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Pond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237DF1-1C0E-54D4-9287-E21F663881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Concern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0E1DC-7050-D24F-3FCE-6CB3FFA60E7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Review whether the proposed pond requires downhill channeling from Barker Ditch and thus is not only a pass-through but a diversion.</a:t>
            </a:r>
          </a:p>
          <a:p>
            <a:r>
              <a:rPr lang="en-US" dirty="0"/>
              <a:t>Review the evaporation study by Chris Cummings related to the methodology used. </a:t>
            </a:r>
          </a:p>
          <a:p>
            <a:r>
              <a:rPr lang="en-US" dirty="0"/>
              <a:t>Whether or not the “leaky ditch” regulation would result in curtailment of Barker Ditch in the future. Given these considerations, would the project have a reduced number of participants at any given time if there is no pond? </a:t>
            </a:r>
          </a:p>
          <a:p>
            <a:r>
              <a:rPr lang="en-US" dirty="0"/>
              <a:t>Is there a need to condition that wells are for domestic use only?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B8883AC-2FB0-0BF2-13A8-196366EAFD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Response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15D724A-5793-9DD3-FBEA-84BD6F06999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The decision as to whether the channeling from Barker Ditch to the proposed pond should be classified as a diversion is a legal determination for the California State Water Board, though it arguably appears that the secondary channel could be classified as a diversion under Water Code Section 5100(c).</a:t>
            </a:r>
          </a:p>
          <a:p>
            <a:r>
              <a:rPr lang="en-US" dirty="0"/>
              <a:t>Chris Cummings will provide additional clarity on the study.</a:t>
            </a:r>
          </a:p>
          <a:p>
            <a:r>
              <a:rPr lang="en-US" dirty="0"/>
              <a:t>The Deputy Director for the division of Water Rights may now issue a curtailment order when flows of certain rivers, including the Scott River, drop below certain minimums unless diversions from the river are curtailed.</a:t>
            </a:r>
          </a:p>
          <a:p>
            <a:r>
              <a:rPr lang="en-US" dirty="0"/>
              <a:t>Any well permit applications must make the selection of use for the well for which they apply for. If KCOC applies for and receives a permit for the domestic designation, the use of the groundwater is by virtue of the permit issuance for designated for domestic uses.</a:t>
            </a:r>
          </a:p>
        </p:txBody>
      </p:sp>
    </p:spTree>
    <p:extLst>
      <p:ext uri="{BB962C8B-B14F-4D97-AF65-F5344CB8AC3E}">
        <p14:creationId xmlns:p14="http://schemas.microsoft.com/office/powerpoint/2010/main" val="531921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C911DA-FC52-A6AC-F0B3-FA520879A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237DF1-1C0E-54D4-9287-E21F663881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Concern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0E1DC-7050-D24F-3FCE-6CB3FFA60E7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Is the density of the recreation taking place at the camp and whether that level of recreation should be considered “commercial”. 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B8883AC-2FB0-0BF2-13A8-196366EAFD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Response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15D724A-5793-9DD3-FBEA-84BD6F06999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recreational uses are governed under County Code 10-16.1502. </a:t>
            </a:r>
          </a:p>
          <a:p>
            <a:r>
              <a:rPr lang="en-US" dirty="0"/>
              <a:t>Section 10-6.3602.58 defines “recreation facility, private” as a recreation facility operated by a non-profit organization and open only to the bona fide members and guests of such non-profit organization.</a:t>
            </a:r>
          </a:p>
        </p:txBody>
      </p:sp>
    </p:spTree>
    <p:extLst>
      <p:ext uri="{BB962C8B-B14F-4D97-AF65-F5344CB8AC3E}">
        <p14:creationId xmlns:p14="http://schemas.microsoft.com/office/powerpoint/2010/main" val="102266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C911DA-FC52-A6AC-F0B3-FA520879A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Biological Resources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237DF1-1C0E-54D4-9287-E21F663881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Concern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0E1DC-7050-D24F-3FCE-6CB3FFA60E7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Concerns were raised that the Biological Resources assessment did not include the Northern Spotted Owl or Bald Eagle.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B8883AC-2FB0-0BF2-13A8-196366EAFD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Response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15D724A-5793-9DD3-FBEA-84BD6F06999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Both species are identified in the amended Wildlife Resources Report and the Wildlife Resources Biological Assessment for the emergency road access port prepared by Jamie Allen.</a:t>
            </a:r>
          </a:p>
        </p:txBody>
      </p:sp>
    </p:spTree>
    <p:extLst>
      <p:ext uri="{BB962C8B-B14F-4D97-AF65-F5344CB8AC3E}">
        <p14:creationId xmlns:p14="http://schemas.microsoft.com/office/powerpoint/2010/main" val="1963202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C911DA-FC52-A6AC-F0B3-FA520879A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Mitigation Monitoring and Reporting Program (MRRP)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237DF1-1C0E-54D4-9287-E21F663881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Concern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0E1DC-7050-D24F-3FCE-6CB3FFA60E7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There was a concern raised that the MMRP was not included for review and approval during the November Planning Commission meeting. 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B8883AC-2FB0-0BF2-13A8-196366EAFD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Response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15D724A-5793-9DD3-FBEA-84BD6F06999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Although not legally required, Staff has incorporated the MMRP into the staff report package for review and approval.</a:t>
            </a:r>
          </a:p>
        </p:txBody>
      </p:sp>
    </p:spTree>
    <p:extLst>
      <p:ext uri="{BB962C8B-B14F-4D97-AF65-F5344CB8AC3E}">
        <p14:creationId xmlns:p14="http://schemas.microsoft.com/office/powerpoint/2010/main" val="2644460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07D5DDF-5492-4CCA-A929-25EA0774D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B5678532-D2F8-4E48-BC12-62403E2C76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3AE830-2299-4215-A94D-8B1CE82D1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5A51D3E-4AC7-4507-A40B-A98C46E82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4FFA765-C628-C10B-D83B-4EAA2CEE9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6" y="640080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>
                <a:solidFill>
                  <a:srgbClr val="FFFFFF"/>
                </a:solidFill>
              </a:rPr>
              <a:t>Fire Behavior Analysis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41445C8-3330-4BEB-A2D2-0177FCE71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765314"/>
            <a:ext cx="393192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5EB2E92-FCA4-8A90-2603-C845434D143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674668" y="640080"/>
            <a:ext cx="4302134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942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197</TotalTime>
  <Words>979</Words>
  <Application>Microsoft Office PowerPoint</Application>
  <PresentationFormat>Widescreen</PresentationFormat>
  <Paragraphs>78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Tw Cen MT</vt:lpstr>
      <vt:lpstr>Tw Cen MT Condensed</vt:lpstr>
      <vt:lpstr>Wingdings 3</vt:lpstr>
      <vt:lpstr>Integral</vt:lpstr>
      <vt:lpstr>PDF</vt:lpstr>
      <vt:lpstr>Siskiyou County Planning Commission  Kidder Creek Orchard Camp</vt:lpstr>
      <vt:lpstr>December 13, 2022, Board of Supervisors Meeting</vt:lpstr>
      <vt:lpstr>Areas of Concern</vt:lpstr>
      <vt:lpstr>Fire Hazards</vt:lpstr>
      <vt:lpstr>Pond</vt:lpstr>
      <vt:lpstr>Zoning</vt:lpstr>
      <vt:lpstr>Biological Resources</vt:lpstr>
      <vt:lpstr>Mitigation Monitoring and Reporting Program (MRRP)</vt:lpstr>
      <vt:lpstr>Fire Behavior Analysis</vt:lpstr>
      <vt:lpstr>Mitigation</vt:lpstr>
      <vt:lpstr>PowerPoint Presentation</vt:lpstr>
      <vt:lpstr>Warning &amp; Alert</vt:lpstr>
      <vt:lpstr>Requested Project Activity Level (PAL) </vt:lpstr>
      <vt:lpstr>PowerPoint Presentation</vt:lpstr>
      <vt:lpstr>PowerPoint Presentation</vt:lpstr>
      <vt:lpstr>Recommendations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Siskiyou County Planning Commission  Kidder Creek Orchard Camp</dc:title>
  <dc:creator>Hailey Lang</dc:creator>
  <cp:lastModifiedBy>Hailey Lang</cp:lastModifiedBy>
  <cp:revision>6</cp:revision>
  <cp:lastPrinted>2023-01-18T16:05:58Z</cp:lastPrinted>
  <dcterms:created xsi:type="dcterms:W3CDTF">2023-01-17T21:10:33Z</dcterms:created>
  <dcterms:modified xsi:type="dcterms:W3CDTF">2023-01-19T20:34:41Z</dcterms:modified>
</cp:coreProperties>
</file>